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5" r:id="rId5"/>
    <p:sldId id="257" r:id="rId6"/>
    <p:sldId id="268" r:id="rId7"/>
    <p:sldId id="269" r:id="rId8"/>
    <p:sldId id="276" r:id="rId9"/>
    <p:sldId id="270" r:id="rId10"/>
    <p:sldId id="262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6A7"/>
    <a:srgbClr val="543118"/>
    <a:srgbClr val="EAD8A8"/>
    <a:srgbClr val="E2C379"/>
    <a:srgbClr val="494949"/>
    <a:srgbClr val="E14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73"/>
            <a:ext cx="12189369" cy="1555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790732"/>
            <a:ext cx="12195176" cy="6067267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391886" y="778645"/>
            <a:ext cx="11390539" cy="55520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6200" y="1530508"/>
            <a:ext cx="8610600" cy="1290637"/>
          </a:xfrm>
        </p:spPr>
        <p:txBody>
          <a:bodyPr anchor="ctr">
            <a:normAutofit/>
          </a:bodyPr>
          <a:lstStyle>
            <a:lvl1pPr algn="r">
              <a:defRPr sz="5300" baseline="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 smtClean="0"/>
              <a:t>Haga clic para editar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6800" y="3002121"/>
            <a:ext cx="6350000" cy="1084262"/>
          </a:xfrm>
        </p:spPr>
        <p:txBody>
          <a:bodyPr anchor="ctr">
            <a:normAutofit/>
          </a:bodyPr>
          <a:lstStyle>
            <a:lvl1pPr marL="0" indent="0" algn="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6442845"/>
            <a:ext cx="12195175" cy="415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340197"/>
            <a:ext cx="10058400" cy="416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5283200"/>
            <a:ext cx="1362075" cy="1247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94" y="5989635"/>
            <a:ext cx="2352675" cy="428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75" y="273208"/>
            <a:ext cx="78867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" y="0"/>
            <a:ext cx="12192000" cy="1646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" y="5068603"/>
            <a:ext cx="2328203" cy="1346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"/>
            <a:ext cx="10086975" cy="1276350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 rot="17700000">
            <a:off x="7445653" y="3233409"/>
            <a:ext cx="5500242" cy="71278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/>
          <p:cNvPicPr preferRelativeResize="0"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Vertical Text Placeholder 18"/>
          <p:cNvSpPr>
            <a:spLocks noGrp="1"/>
          </p:cNvSpPr>
          <p:nvPr>
            <p:ph type="body" orient="vert" sz="quarter" idx="18"/>
          </p:nvPr>
        </p:nvSpPr>
        <p:spPr>
          <a:xfrm>
            <a:off x="333376" y="1514475"/>
            <a:ext cx="7924800" cy="3438525"/>
          </a:xfrm>
        </p:spPr>
        <p:txBody>
          <a:bodyPr vert="eaVert"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ata 15"/>
          <p:cNvSpPr/>
          <p:nvPr userDrawn="1"/>
        </p:nvSpPr>
        <p:spPr>
          <a:xfrm rot="1440000">
            <a:off x="9560750" y="-561092"/>
            <a:ext cx="1057294" cy="79848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595 h 10595"/>
              <a:gd name="connsiteX1" fmla="*/ 2647 w 10000"/>
              <a:gd name="connsiteY1" fmla="*/ 0 h 10595"/>
              <a:gd name="connsiteX2" fmla="*/ 10000 w 10000"/>
              <a:gd name="connsiteY2" fmla="*/ 595 h 10595"/>
              <a:gd name="connsiteX3" fmla="*/ 8000 w 10000"/>
              <a:gd name="connsiteY3" fmla="*/ 10595 h 10595"/>
              <a:gd name="connsiteX4" fmla="*/ 0 w 10000"/>
              <a:gd name="connsiteY4" fmla="*/ 10595 h 10595"/>
              <a:gd name="connsiteX0" fmla="*/ 0 w 10924"/>
              <a:gd name="connsiteY0" fmla="*/ 10778 h 10778"/>
              <a:gd name="connsiteX1" fmla="*/ 2647 w 10924"/>
              <a:gd name="connsiteY1" fmla="*/ 183 h 10778"/>
              <a:gd name="connsiteX2" fmla="*/ 10924 w 10924"/>
              <a:gd name="connsiteY2" fmla="*/ 0 h 10778"/>
              <a:gd name="connsiteX3" fmla="*/ 8000 w 10924"/>
              <a:gd name="connsiteY3" fmla="*/ 10778 h 10778"/>
              <a:gd name="connsiteX4" fmla="*/ 0 w 10924"/>
              <a:gd name="connsiteY4" fmla="*/ 10778 h 10778"/>
              <a:gd name="connsiteX0" fmla="*/ 0 w 8000"/>
              <a:gd name="connsiteY0" fmla="*/ 10997 h 10997"/>
              <a:gd name="connsiteX1" fmla="*/ 2647 w 8000"/>
              <a:gd name="connsiteY1" fmla="*/ 402 h 10997"/>
              <a:gd name="connsiteX2" fmla="*/ 6870 w 8000"/>
              <a:gd name="connsiteY2" fmla="*/ 0 h 10997"/>
              <a:gd name="connsiteX3" fmla="*/ 8000 w 8000"/>
              <a:gd name="connsiteY3" fmla="*/ 10997 h 10997"/>
              <a:gd name="connsiteX4" fmla="*/ 0 w 8000"/>
              <a:gd name="connsiteY4" fmla="*/ 10997 h 10997"/>
              <a:gd name="connsiteX0" fmla="*/ 0 w 10000"/>
              <a:gd name="connsiteY0" fmla="*/ 10000 h 10000"/>
              <a:gd name="connsiteX1" fmla="*/ 3309 w 10000"/>
              <a:gd name="connsiteY1" fmla="*/ 366 h 10000"/>
              <a:gd name="connsiteX2" fmla="*/ 8588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8588"/>
              <a:gd name="connsiteY0" fmla="*/ 10000 h 10000"/>
              <a:gd name="connsiteX1" fmla="*/ 3309 w 8588"/>
              <a:gd name="connsiteY1" fmla="*/ 366 h 10000"/>
              <a:gd name="connsiteX2" fmla="*/ 8588 w 8588"/>
              <a:gd name="connsiteY2" fmla="*/ 0 h 10000"/>
              <a:gd name="connsiteX3" fmla="*/ 8581 w 8588"/>
              <a:gd name="connsiteY3" fmla="*/ 9307 h 10000"/>
              <a:gd name="connsiteX4" fmla="*/ 0 w 8588"/>
              <a:gd name="connsiteY4" fmla="*/ 10000 h 10000"/>
              <a:gd name="connsiteX0" fmla="*/ 0 w 9262"/>
              <a:gd name="connsiteY0" fmla="*/ 9952 h 9952"/>
              <a:gd name="connsiteX1" fmla="*/ 3115 w 9262"/>
              <a:gd name="connsiteY1" fmla="*/ 366 h 9952"/>
              <a:gd name="connsiteX2" fmla="*/ 9262 w 9262"/>
              <a:gd name="connsiteY2" fmla="*/ 0 h 9952"/>
              <a:gd name="connsiteX3" fmla="*/ 9254 w 9262"/>
              <a:gd name="connsiteY3" fmla="*/ 9307 h 9952"/>
              <a:gd name="connsiteX4" fmla="*/ 0 w 9262"/>
              <a:gd name="connsiteY4" fmla="*/ 9952 h 9952"/>
              <a:gd name="connsiteX0" fmla="*/ 0 w 9071"/>
              <a:gd name="connsiteY0" fmla="*/ 9943 h 9943"/>
              <a:gd name="connsiteX1" fmla="*/ 2434 w 9071"/>
              <a:gd name="connsiteY1" fmla="*/ 368 h 9943"/>
              <a:gd name="connsiteX2" fmla="*/ 9071 w 9071"/>
              <a:gd name="connsiteY2" fmla="*/ 0 h 9943"/>
              <a:gd name="connsiteX3" fmla="*/ 9062 w 9071"/>
              <a:gd name="connsiteY3" fmla="*/ 9352 h 9943"/>
              <a:gd name="connsiteX4" fmla="*/ 0 w 9071"/>
              <a:gd name="connsiteY4" fmla="*/ 9943 h 9943"/>
              <a:gd name="connsiteX0" fmla="*/ 0 w 10325"/>
              <a:gd name="connsiteY0" fmla="*/ 9909 h 9909"/>
              <a:gd name="connsiteX1" fmla="*/ 3008 w 10325"/>
              <a:gd name="connsiteY1" fmla="*/ 370 h 9909"/>
              <a:gd name="connsiteX2" fmla="*/ 10325 w 10325"/>
              <a:gd name="connsiteY2" fmla="*/ 0 h 9909"/>
              <a:gd name="connsiteX3" fmla="*/ 10315 w 10325"/>
              <a:gd name="connsiteY3" fmla="*/ 9406 h 9909"/>
              <a:gd name="connsiteX4" fmla="*/ 0 w 10325"/>
              <a:gd name="connsiteY4" fmla="*/ 9909 h 9909"/>
              <a:gd name="connsiteX0" fmla="*/ 0 w 10000"/>
              <a:gd name="connsiteY0" fmla="*/ 10000 h 10000"/>
              <a:gd name="connsiteX1" fmla="*/ 2913 w 10000"/>
              <a:gd name="connsiteY1" fmla="*/ 373 h 10000"/>
              <a:gd name="connsiteX2" fmla="*/ 10000 w 10000"/>
              <a:gd name="connsiteY2" fmla="*/ 0 h 10000"/>
              <a:gd name="connsiteX3" fmla="*/ 8037 w 10000"/>
              <a:gd name="connsiteY3" fmla="*/ 9517 h 10000"/>
              <a:gd name="connsiteX4" fmla="*/ 0 w 10000"/>
              <a:gd name="connsiteY4" fmla="*/ 10000 h 10000"/>
              <a:gd name="connsiteX0" fmla="*/ 0 w 10142"/>
              <a:gd name="connsiteY0" fmla="*/ 10008 h 10008"/>
              <a:gd name="connsiteX1" fmla="*/ 2913 w 10142"/>
              <a:gd name="connsiteY1" fmla="*/ 381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142"/>
              <a:gd name="connsiteY0" fmla="*/ 10008 h 10008"/>
              <a:gd name="connsiteX1" fmla="*/ 3055 w 10142"/>
              <a:gd name="connsiteY1" fmla="*/ 373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16 w 10221"/>
              <a:gd name="connsiteY3" fmla="*/ 952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70 w 10221"/>
              <a:gd name="connsiteY1" fmla="*/ 394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1" h="10035">
                <a:moveTo>
                  <a:pt x="0" y="10035"/>
                </a:moveTo>
                <a:lnTo>
                  <a:pt x="3170" y="394"/>
                </a:lnTo>
                <a:lnTo>
                  <a:pt x="10221" y="0"/>
                </a:lnTo>
                <a:cubicBezTo>
                  <a:pt x="10219" y="3164"/>
                  <a:pt x="8148" y="6402"/>
                  <a:pt x="8145" y="9565"/>
                </a:cubicBezTo>
                <a:lnTo>
                  <a:pt x="0" y="10035"/>
                </a:lnTo>
                <a:close/>
              </a:path>
            </a:pathLst>
          </a:custGeom>
          <a:solidFill>
            <a:srgbClr val="E2C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466" y="3029"/>
            <a:ext cx="5038725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 rot="17760000">
            <a:off x="6845775" y="2979769"/>
            <a:ext cx="6618216" cy="666991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933450"/>
            <a:ext cx="3124200" cy="592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53" y="76703"/>
            <a:ext cx="1562100" cy="2790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9" y="5175250"/>
            <a:ext cx="1343025" cy="11811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 rot="17760000">
            <a:off x="5857383" y="2712726"/>
            <a:ext cx="6538247" cy="1031804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734" y="1439"/>
            <a:ext cx="3105150" cy="6581775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sz="quarter" idx="15"/>
          </p:nvPr>
        </p:nvSpPr>
        <p:spPr>
          <a:xfrm>
            <a:off x="349250" y="571500"/>
            <a:ext cx="7089775" cy="4286250"/>
          </a:xfrm>
        </p:spPr>
        <p:txBody>
          <a:bodyPr vert="eaVert"/>
          <a:lstStyle>
            <a:lvl1pPr marL="0" indent="0">
              <a:buFontTx/>
              <a:buNone/>
              <a:defRPr sz="3200"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 sz="2800"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0266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341057"/>
            <a:ext cx="9182755" cy="1325563"/>
          </a:xfrm>
        </p:spPr>
        <p:txBody>
          <a:bodyPr>
            <a:normAutofit/>
          </a:bodyPr>
          <a:lstStyle>
            <a:lvl1pPr algn="l">
              <a:defRPr sz="61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846334"/>
            <a:ext cx="9182755" cy="4307749"/>
          </a:xfrm>
        </p:spPr>
        <p:txBody>
          <a:bodyPr>
            <a:noAutofit/>
          </a:bodyPr>
          <a:lstStyle>
            <a:lvl1pPr marL="0" indent="0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6" y="4597650"/>
            <a:ext cx="1809750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969" y="5925370"/>
            <a:ext cx="3200400" cy="52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0" y="1693818"/>
            <a:ext cx="8928000" cy="2403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38201" y="504967"/>
            <a:ext cx="10515600" cy="60196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67962" y="1047513"/>
            <a:ext cx="5821909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029799" y="2426033"/>
            <a:ext cx="5904000" cy="0"/>
          </a:xfrm>
          <a:prstGeom prst="line">
            <a:avLst/>
          </a:prstGeom>
          <a:ln w="41275">
            <a:solidFill>
              <a:srgbClr val="E14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 userDrawn="1">
            <p:ph type="body" sz="quarter" idx="14"/>
          </p:nvPr>
        </p:nvSpPr>
        <p:spPr>
          <a:xfrm>
            <a:off x="1067506" y="2535239"/>
            <a:ext cx="5821200" cy="165969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/>
          <a:stretch/>
        </p:blipFill>
        <p:spPr>
          <a:xfrm>
            <a:off x="-8466" y="5335281"/>
            <a:ext cx="12197664" cy="15202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" y="5309771"/>
            <a:ext cx="7896225" cy="111442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7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93"/>
            <a:ext cx="12192000" cy="695109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15429" y="346075"/>
            <a:ext cx="10959152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260596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23" name="Picture 22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588" y="2396547"/>
            <a:ext cx="4885267" cy="3528000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388" y="2387022"/>
            <a:ext cx="4885267" cy="3528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" y="1827092"/>
            <a:ext cx="5369683" cy="8191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02" y="1846142"/>
            <a:ext cx="5159896" cy="762000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 userDrawn="1">
            <p:ph type="body" sz="quarter" idx="13"/>
          </p:nvPr>
        </p:nvSpPr>
        <p:spPr>
          <a:xfrm>
            <a:off x="1324548" y="1936173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04" y="1685925"/>
            <a:ext cx="990600" cy="876300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83739" y="1958947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1324548" y="2646242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6"/>
          </p:nvPr>
        </p:nvSpPr>
        <p:spPr>
          <a:xfrm>
            <a:off x="6683738" y="2652564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0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75241" y="365125"/>
            <a:ext cx="11509966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260000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066642" y="1917593"/>
            <a:ext cx="5857875" cy="4415739"/>
            <a:chOff x="6096000" y="1940611"/>
            <a:chExt cx="5857875" cy="441573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116" y="2460625"/>
              <a:ext cx="5514975" cy="38957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40611"/>
              <a:ext cx="5857875" cy="84772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325843" y="1917593"/>
            <a:ext cx="5857875" cy="4415739"/>
            <a:chOff x="409574" y="1940611"/>
            <a:chExt cx="5857875" cy="441573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25" y="2460625"/>
              <a:ext cx="5514975" cy="38957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4" y="1940611"/>
              <a:ext cx="5857875" cy="847725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327" y="1611312"/>
            <a:ext cx="514350" cy="2352675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46150" y="2091455"/>
            <a:ext cx="4421188" cy="46402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715125" y="2097339"/>
            <a:ext cx="4421188" cy="49063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946150" y="2765425"/>
            <a:ext cx="4421188" cy="3071813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715125" y="2765318"/>
            <a:ext cx="4421188" cy="3071920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380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318125"/>
            <a:ext cx="12192000" cy="1539875"/>
            <a:chOff x="0" y="5318125"/>
            <a:chExt cx="12192000" cy="153987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41382"/>
              <a:ext cx="12192000" cy="15166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18125"/>
              <a:ext cx="7915275" cy="103822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297666"/>
            <a:ext cx="9306928" cy="1325563"/>
          </a:xfrm>
        </p:spPr>
        <p:txBody>
          <a:bodyPr>
            <a:normAutofit/>
          </a:bodyPr>
          <a:lstStyle>
            <a:lvl1pPr algn="l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8" y="548367"/>
            <a:ext cx="16192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9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443037" cy="6858000"/>
            <a:chOff x="0" y="0"/>
            <a:chExt cx="1443037" cy="68580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14425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" y="0"/>
              <a:ext cx="885825" cy="6858000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594" y="1416202"/>
            <a:ext cx="6807600" cy="4657909"/>
          </a:xfrm>
        </p:spPr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5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40313" y="1333113"/>
            <a:ext cx="6808787" cy="4658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s-419" dirty="0" smtClean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44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B457-8A64-4EB6-A4F3-A5DE5F35A65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6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61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yQXAz5-T4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436" y="2638091"/>
            <a:ext cx="8610600" cy="1290637"/>
          </a:xfrm>
        </p:spPr>
        <p:txBody>
          <a:bodyPr>
            <a:noAutofit/>
          </a:bodyPr>
          <a:lstStyle/>
          <a:p>
            <a:pPr algn="ctr"/>
            <a:r>
              <a:rPr lang="es-MX" sz="9600" dirty="0" smtClean="0">
                <a:latin typeface="Showcard Gothic" panose="04020904020102020604" pitchFamily="82" charset="0"/>
              </a:rPr>
              <a:t>Kagan</a:t>
            </a:r>
            <a:endParaRPr lang="es-MX" sz="9600" dirty="0">
              <a:latin typeface="Showcard Gothic" panose="04020904020102020604" pitchFamily="82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982870" y="3747752"/>
            <a:ext cx="6350000" cy="2356833"/>
          </a:xfrm>
        </p:spPr>
        <p:txBody>
          <a:bodyPr>
            <a:noAutofit/>
          </a:bodyPr>
          <a:lstStyle/>
          <a:p>
            <a:r>
              <a:rPr lang="es-GT" sz="1800" b="1" dirty="0" smtClean="0"/>
              <a:t>Silvia Chavarría</a:t>
            </a:r>
          </a:p>
          <a:p>
            <a:r>
              <a:rPr lang="es-GT" sz="1800" b="1" dirty="0" smtClean="0"/>
              <a:t>Gabriela García</a:t>
            </a:r>
          </a:p>
          <a:p>
            <a:r>
              <a:rPr lang="es-GT" sz="1800" b="1" dirty="0" smtClean="0"/>
              <a:t>Katherine Morales</a:t>
            </a:r>
          </a:p>
          <a:p>
            <a:r>
              <a:rPr lang="es-GT" sz="1800" b="1" dirty="0" smtClean="0"/>
              <a:t>Jessica Ovalle</a:t>
            </a:r>
          </a:p>
          <a:p>
            <a:r>
              <a:rPr lang="es-GT" sz="1800" b="1" dirty="0" smtClean="0"/>
              <a:t>11th </a:t>
            </a:r>
            <a:r>
              <a:rPr lang="es-GT" sz="1800" b="1" dirty="0" err="1" smtClean="0"/>
              <a:t>Preschool</a:t>
            </a:r>
            <a:r>
              <a:rPr lang="es-GT" sz="1800" b="1" dirty="0" smtClean="0"/>
              <a:t> </a:t>
            </a:r>
            <a:r>
              <a:rPr lang="es-GT" sz="1800" b="1" dirty="0" err="1" smtClean="0"/>
              <a:t>Teaching</a:t>
            </a:r>
            <a:endParaRPr lang="es-GT" sz="1800" b="1" dirty="0"/>
          </a:p>
        </p:txBody>
      </p:sp>
    </p:spTree>
    <p:extLst>
      <p:ext uri="{BB962C8B-B14F-4D97-AF65-F5344CB8AC3E}">
        <p14:creationId xmlns:p14="http://schemas.microsoft.com/office/powerpoint/2010/main" val="404837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2717442" y="2406272"/>
            <a:ext cx="6951014" cy="1290637"/>
          </a:xfrm>
        </p:spPr>
        <p:txBody>
          <a:bodyPr>
            <a:normAutofit fontScale="90000"/>
          </a:bodyPr>
          <a:lstStyle/>
          <a:p>
            <a:pPr algn="ctr"/>
            <a:r>
              <a:rPr lang="es-GT" dirty="0" err="1" smtClean="0">
                <a:latin typeface="Showcard Gothic" panose="04020904020102020604" pitchFamily="82" charset="0"/>
              </a:rPr>
              <a:t>Thank</a:t>
            </a:r>
            <a:r>
              <a:rPr lang="es-GT" dirty="0" smtClean="0">
                <a:latin typeface="Showcard Gothic" panose="04020904020102020604" pitchFamily="82" charset="0"/>
              </a:rPr>
              <a:t> </a:t>
            </a:r>
            <a:r>
              <a:rPr lang="es-GT" dirty="0" err="1" smtClean="0">
                <a:latin typeface="Showcard Gothic" panose="04020904020102020604" pitchFamily="82" charset="0"/>
              </a:rPr>
              <a:t>you</a:t>
            </a:r>
            <a:r>
              <a:rPr lang="es-GT" dirty="0" smtClean="0">
                <a:latin typeface="Showcard Gothic" panose="04020904020102020604" pitchFamily="82" charset="0"/>
              </a:rPr>
              <a:t> </a:t>
            </a:r>
            <a:r>
              <a:rPr lang="es-GT" dirty="0" err="1" smtClean="0">
                <a:latin typeface="Showcard Gothic" panose="04020904020102020604" pitchFamily="82" charset="0"/>
              </a:rPr>
              <a:t>for</a:t>
            </a:r>
            <a:r>
              <a:rPr lang="es-GT" dirty="0" smtClean="0">
                <a:latin typeface="Showcard Gothic" panose="04020904020102020604" pitchFamily="82" charset="0"/>
              </a:rPr>
              <a:t> </a:t>
            </a:r>
            <a:r>
              <a:rPr lang="es-GT" dirty="0" err="1" smtClean="0">
                <a:latin typeface="Showcard Gothic" panose="04020904020102020604" pitchFamily="82" charset="0"/>
              </a:rPr>
              <a:t>your</a:t>
            </a:r>
            <a:r>
              <a:rPr lang="es-GT" dirty="0" smtClean="0">
                <a:latin typeface="Showcard Gothic" panose="04020904020102020604" pitchFamily="82" charset="0"/>
              </a:rPr>
              <a:t> </a:t>
            </a:r>
            <a:r>
              <a:rPr lang="es-GT" dirty="0" err="1" smtClean="0">
                <a:latin typeface="Showcard Gothic" panose="04020904020102020604" pitchFamily="82" charset="0"/>
              </a:rPr>
              <a:t>attention</a:t>
            </a:r>
            <a:endParaRPr lang="es-GT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39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Kagan</a:t>
            </a:r>
            <a:endParaRPr lang="pt-BR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962337" y="2871988"/>
            <a:ext cx="827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Kagan Structures are radically transforming classrooms across the United States and in many parts of the world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Kagan Structures also promote language and content learning far more than does group work.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658108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100" b="1" dirty="0" smtClean="0"/>
              <a:t>Classroom</a:t>
            </a:r>
            <a:endParaRPr lang="en-US" sz="61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1455673" y="3229099"/>
            <a:ext cx="42242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relies primarily on Whole-Class Question-Answer.</a:t>
            </a:r>
            <a:endParaRPr lang="es-G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G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55347" y="3229099"/>
            <a:ext cx="4172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teacher in Classroom B relies primarily on Group Work</a:t>
            </a:r>
            <a:endParaRPr lang="es-G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057624" y="2591916"/>
            <a:ext cx="367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“B”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32569" y="2591916"/>
            <a:ext cx="367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“A”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318324" y="969889"/>
            <a:ext cx="5357612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Positive Interdependence.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Interdependence places students on the same side so a gain for one is associated with a gain for another and students cannot succeed alone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83787" y="3822879"/>
            <a:ext cx="5357612" cy="923330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Accountability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satisfy the principle of individual accountability, students must perform on their own in front of at least one other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echa derecha 12"/>
          <p:cNvSpPr/>
          <p:nvPr/>
        </p:nvSpPr>
        <p:spPr>
          <a:xfrm rot="5400000">
            <a:off x="3541626" y="2509491"/>
            <a:ext cx="911006" cy="9741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1687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493292" y="582914"/>
            <a:ext cx="5357612" cy="923330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Equal or Equitable Participation.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interaction is very carefully designed so there is far more equal participation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24442" y="2342770"/>
            <a:ext cx="5357612" cy="923330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Simultaneous Interaction.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using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RallyRobin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doubles the overt active participation; 50% of the class is producing language at any one moment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493292" y="4030157"/>
            <a:ext cx="5357612" cy="923330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Structures Produce Gains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students are engaged and all students learn both content and the language of instruction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 doblada 8"/>
          <p:cNvSpPr/>
          <p:nvPr/>
        </p:nvSpPr>
        <p:spPr>
          <a:xfrm rot="10800000">
            <a:off x="7021401" y="1735183"/>
            <a:ext cx="953037" cy="121517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0" name="Flecha doblada 9"/>
          <p:cNvSpPr/>
          <p:nvPr/>
        </p:nvSpPr>
        <p:spPr>
          <a:xfrm rot="10800000" flipH="1">
            <a:off x="4806232" y="3477294"/>
            <a:ext cx="1053655" cy="1321646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6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297666"/>
            <a:ext cx="9684574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are the Kagan </a:t>
            </a:r>
            <a:r>
              <a:rPr lang="en-US" b="1" dirty="0" smtClean="0"/>
              <a:t>Structures?</a:t>
            </a:r>
            <a:r>
              <a:rPr lang="es-GT" dirty="0"/>
              <a:t/>
            </a:r>
            <a:br>
              <a:rPr lang="es-GT" dirty="0"/>
            </a:b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00491"/>
              </p:ext>
            </p:extLst>
          </p:nvPr>
        </p:nvGraphicFramePr>
        <p:xfrm>
          <a:off x="1068946" y="1618404"/>
          <a:ext cx="10323490" cy="3903626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3406752"/>
                <a:gridCol w="6916738"/>
              </a:tblGrid>
              <a:tr h="511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Kagan </a:t>
                      </a:r>
                      <a:r>
                        <a:rPr lang="es-GT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endParaRPr lang="es-G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s-G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 anchor="ctr"/>
                </a:tc>
              </a:tr>
              <a:tr h="434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Timed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Share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student talks for specified time and the other listens.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roles.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</a:tr>
              <a:tr h="434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Interview</a:t>
                      </a:r>
                      <a:endParaRPr lang="es-G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student on a team in turn is interviewed by his/her teammates.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</a:tr>
              <a:tr h="920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Numbered Heads Together</a:t>
                      </a:r>
                      <a:endParaRPr lang="es-G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the teacher asks a question, students write their own answer, discuss it in their groups, signal they are ready, and the teacher calls a number. Students with that number respond using a range of simultaneous response modes.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</a:tr>
              <a:tr h="675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Boss/Secretary</a:t>
                      </a:r>
                      <a:endParaRPr lang="es-G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student ("Boss") dictates to another ("Secretary") who records the answer.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boss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receives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praise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roles.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</a:tr>
              <a:tr h="920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</a:t>
                      </a:r>
                      <a:r>
                        <a:rPr lang="es-G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-N-Match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circulate in the room with cards, quizzing each other and then finding their match. For example, the person who has the picture of a shoe searches for the one who has the word "shoe."</a:t>
                      </a:r>
                      <a:endParaRPr lang="es-G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67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95470" y="257578"/>
            <a:ext cx="1001976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6100" b="1" dirty="0" err="1" smtClean="0">
                <a:solidFill>
                  <a:srgbClr val="07A6A7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Structures</a:t>
            </a:r>
            <a:r>
              <a:rPr lang="es-GT" sz="6100" b="1" dirty="0" smtClean="0">
                <a:solidFill>
                  <a:srgbClr val="07A6A7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GT" sz="6100" b="1" dirty="0" err="1" smtClean="0">
                <a:solidFill>
                  <a:srgbClr val="07A6A7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</a:t>
            </a:r>
            <a:r>
              <a:rPr lang="es-GT" sz="6100" b="1" dirty="0" smtClean="0">
                <a:solidFill>
                  <a:srgbClr val="07A6A7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GT" sz="6100" b="1" dirty="0" err="1" smtClean="0">
                <a:solidFill>
                  <a:srgbClr val="07A6A7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Lessons</a:t>
            </a:r>
            <a:endParaRPr lang="es-GT" sz="6100" b="1" dirty="0">
              <a:solidFill>
                <a:srgbClr val="07A6A7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2739" y="1978169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Greater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Comprehensible Input.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Students adjust their speech to the level of their partner because they are working together.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73531" y="1967849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Natural Context.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Language is used in real-life, functional interaction, reducing problems of transference.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51904" y="4351514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Negotiation of Meaning.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Students have the opportunity to adjust their language output to make sure they understand each other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173531" y="4351515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Lowered Affective Filter.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Whereas it is frightening to speak out in front of the whole class, it is easy for students to talk with a supportive teammate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6323527" y="2201886"/>
            <a:ext cx="721216" cy="6181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2" name="Flecha derecha 11"/>
          <p:cNvSpPr/>
          <p:nvPr/>
        </p:nvSpPr>
        <p:spPr>
          <a:xfrm rot="5400000">
            <a:off x="11022168" y="3450753"/>
            <a:ext cx="721216" cy="6181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3" name="Flecha derecha 12"/>
          <p:cNvSpPr/>
          <p:nvPr/>
        </p:nvSpPr>
        <p:spPr>
          <a:xfrm rot="10800000">
            <a:off x="6233375" y="4537739"/>
            <a:ext cx="721216" cy="6181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6255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698643" y="1262453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Support.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Students encourage and support each other in language use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77826" y="2889736"/>
            <a:ext cx="4572000" cy="1200329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Enhanced Motivation.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Because the structures are engaging interaction sequences, and students need to understand 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75161" y="4721986"/>
            <a:ext cx="4572000" cy="1477328"/>
          </a:xfrm>
          <a:prstGeom prst="rect">
            <a:avLst/>
          </a:prstGeom>
          <a:noFill/>
          <a:ln w="57150">
            <a:solidFill>
              <a:srgbClr val="07A6A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Greater Language Use.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Using a pair structure such as Timed Pair Share, it takes but two minutes to give every student in the class a full minute of language output opportunity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echa doblada 9"/>
          <p:cNvSpPr/>
          <p:nvPr/>
        </p:nvSpPr>
        <p:spPr>
          <a:xfrm rot="5400000">
            <a:off x="9878230" y="1531032"/>
            <a:ext cx="953037" cy="121517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>
            <a:off x="5808372" y="3180807"/>
            <a:ext cx="721216" cy="6181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4" name="Flecha doblada 13"/>
          <p:cNvSpPr/>
          <p:nvPr/>
        </p:nvSpPr>
        <p:spPr>
          <a:xfrm rot="10800000">
            <a:off x="10009299" y="4517019"/>
            <a:ext cx="953037" cy="121517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143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>
          <a:xfrm rot="17760000">
            <a:off x="6639713" y="3520682"/>
            <a:ext cx="6618216" cy="666991"/>
          </a:xfrm>
        </p:spPr>
        <p:txBody>
          <a:bodyPr>
            <a:normAutofit/>
          </a:bodyPr>
          <a:lstStyle/>
          <a:p>
            <a:r>
              <a:rPr lang="es-GT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G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Kara Kays</a:t>
            </a:r>
            <a:endParaRPr lang="es-G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dirty="0" smtClean="0">
                <a:latin typeface="Showcard Gothic" panose="04020904020102020604" pitchFamily="82" charset="0"/>
              </a:rPr>
              <a:t>Video</a:t>
            </a:r>
            <a:endParaRPr lang="es-GT" sz="7200" dirty="0">
              <a:latin typeface="Showcard Gothic" panose="04020904020102020604" pitchFamily="8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1654" y="1635617"/>
            <a:ext cx="6478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5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GT" sz="5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www.youtube.com/watch?v=nHyQXAz5-T4</a:t>
            </a:r>
            <a:endParaRPr lang="es-GT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7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7_Designslide_V2_School new.potx" id="{8DB0681D-4294-439B-B0C9-BD98A9C3C5F6}" vid="{7F1AA6CD-5A4A-433C-8D5D-257429031F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CF48E-21F3-4377-977D-81D3F67748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C029B-DFCA-4178-9F92-27FC041B5EA3}">
  <ds:schemaRefs>
    <ds:schemaRef ds:uri="http://purl.org/dc/elements/1.1/"/>
    <ds:schemaRef ds:uri="http://schemas.microsoft.com/office/2006/metadata/properties"/>
    <ds:schemaRef ds:uri="904e2ea1-c14c-483b-89ef-f6b2df6ba23c"/>
    <ds:schemaRef ds:uri="http://purl.org/dc/terms/"/>
    <ds:schemaRef ds:uri="f40e8ec9-c0d5-46bf-ada4-d85cb00858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DB4ADA-C7FE-4CD9-BFF6-E56E885E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(diseño de lápices y manzanas, pantalla panorámica)</Template>
  <TotalTime>0</TotalTime>
  <Words>366</Words>
  <Application>Microsoft Office PowerPoint</Application>
  <PresentationFormat>Panorámica</PresentationFormat>
  <Paragraphs>48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Showcard Gothic</vt:lpstr>
      <vt:lpstr>Wingdings</vt:lpstr>
      <vt:lpstr>School</vt:lpstr>
      <vt:lpstr>Kagan</vt:lpstr>
      <vt:lpstr>Kagan</vt:lpstr>
      <vt:lpstr>Classroom</vt:lpstr>
      <vt:lpstr>Presentación de PowerPoint</vt:lpstr>
      <vt:lpstr>Presentación de PowerPoint</vt:lpstr>
      <vt:lpstr>What are the Kagan Structures? </vt:lpstr>
      <vt:lpstr>Presentación de PowerPoint</vt:lpstr>
      <vt:lpstr>Presentación de PowerPoint</vt:lpstr>
      <vt:lpstr>Video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2016-06-09T13:33:12Z</dcterms:created>
  <dcterms:modified xsi:type="dcterms:W3CDTF">2016-06-10T01:44:14Z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